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7" r:id="rId3"/>
    <p:sldId id="416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CF984-6242-49B3-BB31-54D588267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62AD513-B2BF-472E-8DAD-FAE39E7D2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B7A382-85E9-482E-84E7-F913C9E9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2A6E5B-10EE-4A0E-8D0D-DE71A809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909391-CEB8-4B95-92ED-1B46F5C7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82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247B1-2F58-4D23-A63B-4513DF3C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5B748C6-5283-42C1-BA12-A33947A97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893738-0CAE-4226-80AB-AA8C361A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07D32C-A241-4C9C-8C48-2B7635AF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442633-643A-417D-81E7-15F043F9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838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6F23DC2-19F4-4E6A-94DE-13D1FDB5D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C9467F5-5FE4-4E9D-8577-9F6BFE03D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41EDCD-1285-4DC4-A268-62445F5A7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04EE0F-B6EE-4E5B-B973-BD98A14D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174524-44D5-4F31-BE05-311B09AC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92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88CE6-4874-4B10-8387-27E903D1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1DF872-3CA6-4E19-9488-88695833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0FD7E1-BE41-4994-9A77-34848E6A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7C7152-DB81-4BC2-A57F-B17B9BEA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A3475D-46E3-4F8B-9448-24F68D247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34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38109-C13C-401C-ACBB-DBAD00A7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5D0B2-68B7-414B-A007-FD7095C97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A7F9BD-A94B-43B1-916C-2292E822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60209A0-9164-4C7E-B111-7F68A441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B661007-99E2-4A24-AB78-8C52B8E1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76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16B55-2095-4378-94EA-65584522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A80A3D-19AD-418B-887D-0C297F6CC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BF92D40-72B9-4992-A219-53BD0BEA1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8943B7-7949-4E3D-B21D-5079F7F2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369674-60CE-4B17-B6E9-7CE480E0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29A5AB6-7997-49B5-AE9C-00126AEC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6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7A4DC-2689-49A0-BB46-13F14837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4224091-5809-424B-A248-E977EF4F0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9E1B0BC-054C-4229-A96B-DC9446543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FDB0B4D-BC9E-4436-A1E4-91071EDAB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209AD3C-5EB8-455B-9E21-DB147700F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37A85A9-DBC8-4CB6-A1D7-5FFD024D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5ADC9EE-395F-4858-913B-806AB358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F4BBEE-64BA-4E51-825B-B4B55FAF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22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31C95-EEDE-4C07-A5D1-BB6FD0AE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D67AB62-CEFF-4A79-9757-DBB64F0B4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A23CF9-5987-4AEF-9567-4404148D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C15906F-F489-4260-8843-35EF3359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88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3D17132-9F68-4B11-A2B7-ADBC60C0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813D6C4-DD0D-437E-925D-16CCE4E8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01B88E5-5861-418B-B1DC-A77120CE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65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85933-2D77-415C-BEBA-AC7591C4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0A7C0F-CBD7-45F6-8122-EDD87CE2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A42A816-8369-4629-9E06-BF8F6B9CB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7783B4-EDE6-4944-BB5D-8FFE392C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63BAC91-8D15-4003-89A3-3EA85BF9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D142B1F-FAED-40D9-B89B-9E16CA9B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925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04B93-EA90-4878-B5D4-A7C0377E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F5DF424-6FC2-4558-8FEF-E3CFD7471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537DA55-754E-4307-B0ED-ED5818457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5AF9DFB-989C-4E56-9345-CC93BA7A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FCF3CF-F38B-4746-AB83-A56FC2AE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93B641-968C-4D61-A52F-FF3D864B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11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B527FE-930D-4AEC-9E98-6A3C2955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3E0A18-6491-4CCD-B200-5E210CA98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27072A-D0D2-4B0D-98F4-7E56D394D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F1EF-7545-48BB-BCD2-88892540AA7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543728-FFEC-479C-9287-54BA4E2BC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DB9496-1E43-4BA3-BD22-460900CCD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0299-8621-48DF-B08F-68035BF15D22}" type="slidenum">
              <a:rPr lang="da-DK" smtClean="0"/>
              <a:t>‹#›</a:t>
            </a:fld>
            <a:endParaRPr lang="da-DK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0A31B-BADB-654A-A6B3-ECC457832F36}"/>
              </a:ext>
            </a:extLst>
          </p:cNvPr>
          <p:cNvSpPr txBox="1"/>
          <p:nvPr userDrawn="1"/>
        </p:nvSpPr>
        <p:spPr>
          <a:xfrm>
            <a:off x="0" y="65084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Find flere værktøjer på: www.kickasscompanies.com</a:t>
            </a:r>
          </a:p>
          <a:p>
            <a:pPr algn="ctr"/>
            <a:endParaRPr lang="en-DK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8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8505620-E41D-A042-878B-4BCC50D1F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62513"/>
              </p:ext>
            </p:extLst>
          </p:nvPr>
        </p:nvGraphicFramePr>
        <p:xfrm>
          <a:off x="2427208" y="1264152"/>
          <a:ext cx="7337584" cy="4558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5038">
                  <a:extLst>
                    <a:ext uri="{9D8B030D-6E8A-4147-A177-3AD203B41FA5}">
                      <a16:colId xmlns:a16="http://schemas.microsoft.com/office/drawing/2014/main" val="1469244906"/>
                    </a:ext>
                  </a:extLst>
                </a:gridCol>
                <a:gridCol w="4012546">
                  <a:extLst>
                    <a:ext uri="{9D8B030D-6E8A-4147-A177-3AD203B41FA5}">
                      <a16:colId xmlns:a16="http://schemas.microsoft.com/office/drawing/2014/main" val="1014540385"/>
                    </a:ext>
                  </a:extLst>
                </a:gridCol>
              </a:tblGrid>
              <a:tr h="346690"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Spørgsmål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Jeres svar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49567"/>
                  </a:ext>
                </a:extLst>
              </a:tr>
              <a:tr h="1957901">
                <a:tc>
                  <a:txBody>
                    <a:bodyPr/>
                    <a:lstStyle/>
                    <a:p>
                      <a:r>
                        <a:rPr lang="da-DK" sz="12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Findes der potentielle strategiske partnere, som kan udføre nogle af aktiviteterne i vores forretningsmod­el billigere, og samtidig være medvirkende til at levere højere værdi til vores kunder for den samme pris?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354740"/>
                  </a:ext>
                </a:extLst>
              </a:tr>
              <a:tr h="2253833">
                <a:tc>
                  <a:txBody>
                    <a:bodyPr/>
                    <a:lstStyle/>
                    <a:p>
                      <a:r>
                        <a:rPr lang="da-DK" sz="12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Findes der potentielle strategiske partnere, som kan bidrage med nødvendige ressourcer i vores forretnings­model samtidig med, at værdien til vores kunder stiger – og til samme pris?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243283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24E81BA3-38C2-4544-B7AD-3554C7DE71CA}"/>
              </a:ext>
            </a:extLst>
          </p:cNvPr>
          <p:cNvSpPr/>
          <p:nvPr/>
        </p:nvSpPr>
        <p:spPr>
          <a:xfrm>
            <a:off x="1452282" y="1169895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BEFB22C-9E3F-7843-8B8B-6DDD806DE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07200"/>
              </p:ext>
            </p:extLst>
          </p:nvPr>
        </p:nvGraphicFramePr>
        <p:xfrm>
          <a:off x="1255058" y="1572026"/>
          <a:ext cx="9681883" cy="371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7361">
                  <a:extLst>
                    <a:ext uri="{9D8B030D-6E8A-4147-A177-3AD203B41FA5}">
                      <a16:colId xmlns:a16="http://schemas.microsoft.com/office/drawing/2014/main" val="1469244906"/>
                    </a:ext>
                  </a:extLst>
                </a:gridCol>
                <a:gridCol w="5294522">
                  <a:extLst>
                    <a:ext uri="{9D8B030D-6E8A-4147-A177-3AD203B41FA5}">
                      <a16:colId xmlns:a16="http://schemas.microsoft.com/office/drawing/2014/main" val="1014540385"/>
                    </a:ext>
                  </a:extLst>
                </a:gridCol>
              </a:tblGrid>
              <a:tr h="227889"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’Hvad-nu-hvis”-spørgsmål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Jeres svar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49567"/>
                  </a:ext>
                </a:extLst>
              </a:tr>
              <a:tr h="424798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Kan potentielle partnere tilbyde noget, som beriger det eksisterende værditilbud, samtidig med at de modtager værdi tilbage?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354740"/>
                  </a:ext>
                </a:extLst>
              </a:tr>
              <a:tr h="416858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Findes der alternative måder at tjene penge på, hvor forretningsmodellen frigøres af normale kapacitets­ begrænsninger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723177"/>
                  </a:ext>
                </a:extLst>
              </a:tr>
              <a:tr h="389965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Er det muligt at ændre forretningsmodellen til at  være en platform for andre virksomheder?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612826"/>
                  </a:ext>
                </a:extLst>
              </a:tr>
              <a:tr h="416859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Er det muligt at ændre de eksisterende partneres roller i forretningsmodellen, samt at bruge dem i flere roller i den samme forretningsmodel, eksem­pelvis som både kunder og leverandører?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828625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Hvem vil betale for adgang til din kunde­base,  eller viden om dine kunder og deres kendetegn, fx  indkøbsmønstre, behov etc.?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05726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Hvor hurtigt vil din virksomhed kunne reagere på trusler fra nye konkurrenter eller nye teknologier, og vil du kunne justere i forhold hertil inden for 6  måneder?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112372"/>
                  </a:ext>
                </a:extLst>
              </a:tr>
              <a:tr h="403411">
                <a:tc>
                  <a:txBody>
                    <a:bodyPr/>
                    <a:lstStyle/>
                    <a:p>
                      <a:r>
                        <a:rPr lang="da-DK" sz="10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Hvor fleksibel ville din virksomhed være hvis aktivi­tetsniveauet faldt med 50% i næste kvartal på gr­und af faldende omsætning? Hvordan vil du anslå jeres fleksibilitet i forhold til tilsvarende at kunne skære i omkostningerne?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909122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A38A4B28-6736-304C-9CBD-AE194D261DCA}"/>
              </a:ext>
            </a:extLst>
          </p:cNvPr>
          <p:cNvSpPr/>
          <p:nvPr/>
        </p:nvSpPr>
        <p:spPr>
          <a:xfrm>
            <a:off x="416858" y="1425389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473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31742"/>
              </p:ext>
            </p:extLst>
          </p:nvPr>
        </p:nvGraphicFramePr>
        <p:xfrm>
          <a:off x="1788205" y="1645471"/>
          <a:ext cx="8108784" cy="3567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Faldende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skalaafkast</a:t>
                      </a: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125336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798A4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Konstant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skalaafkast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125336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798A4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Stigende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skalaafkast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125336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79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Lineære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egenskaber</a:t>
                      </a: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5912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798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2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07950" marR="765810">
                        <a:lnSpc>
                          <a:spcPct val="61100"/>
                        </a:lnSpc>
                        <a:spcBef>
                          <a:spcPts val="116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Eksponentielle 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egenskaber</a:t>
                      </a: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798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52492B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52492B"/>
                      </a:solidFill>
                      <a:prstDash val="solid"/>
                    </a:lnL>
                    <a:lnR w="6350">
                      <a:solidFill>
                        <a:srgbClr val="52492B"/>
                      </a:solidFill>
                      <a:prstDash val="solid"/>
                    </a:lnR>
                    <a:lnT w="6350">
                      <a:solidFill>
                        <a:srgbClr val="52492B"/>
                      </a:solidFill>
                      <a:prstDash val="solid"/>
                    </a:lnT>
                    <a:lnB w="6350">
                      <a:solidFill>
                        <a:srgbClr val="5249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989445" y="6143184"/>
            <a:ext cx="215199" cy="211847"/>
          </a:xfrm>
          <a:prstGeom prst="rect">
            <a:avLst/>
          </a:prstGeom>
        </p:spPr>
        <p:txBody>
          <a:bodyPr vert="horz" wrap="square" lIns="0" tIns="11233" rIns="0" bIns="0" rtlCol="0">
            <a:spAutoFit/>
          </a:bodyPr>
          <a:lstStyle/>
          <a:p>
            <a:pPr marL="11824">
              <a:spcBef>
                <a:spcPts val="88"/>
              </a:spcBef>
            </a:pPr>
            <a:r>
              <a:rPr sz="1303" b="1" dirty="0">
                <a:solidFill>
                  <a:srgbClr val="FFFFFF"/>
                </a:solidFill>
                <a:latin typeface="Agency FB"/>
                <a:cs typeface="Agency FB"/>
              </a:rPr>
              <a:t>150</a:t>
            </a:r>
            <a:endParaRPr sz="1303">
              <a:latin typeface="Agency FB"/>
              <a:cs typeface="Agency FB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554DDF-582D-7C46-B3D5-C6D1D9BB02F2}"/>
              </a:ext>
            </a:extLst>
          </p:cNvPr>
          <p:cNvSpPr/>
          <p:nvPr/>
        </p:nvSpPr>
        <p:spPr>
          <a:xfrm>
            <a:off x="806823" y="1645471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271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VÆKSTVÆRKTØJ: SKALERBARHED TRIN 1 </dc:title>
  <dc:creator>Kim Tange</dc:creator>
  <cp:lastModifiedBy>Kristian Brøndum Kristiansen</cp:lastModifiedBy>
  <cp:revision>4</cp:revision>
  <dcterms:created xsi:type="dcterms:W3CDTF">2020-03-11T20:15:46Z</dcterms:created>
  <dcterms:modified xsi:type="dcterms:W3CDTF">2020-03-20T10:15:23Z</dcterms:modified>
</cp:coreProperties>
</file>